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57" r:id="rId4"/>
    <p:sldId id="258" r:id="rId5"/>
    <p:sldId id="260" r:id="rId6"/>
    <p:sldId id="259" r:id="rId7"/>
    <p:sldId id="261" r:id="rId8"/>
    <p:sldId id="268" r:id="rId9"/>
    <p:sldId id="269" r:id="rId10"/>
    <p:sldId id="263" r:id="rId11"/>
    <p:sldId id="264" r:id="rId12"/>
    <p:sldId id="262" r:id="rId13"/>
    <p:sldId id="266" r:id="rId14"/>
    <p:sldId id="267"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4" autoAdjust="0"/>
    <p:restoredTop sz="94660"/>
  </p:normalViewPr>
  <p:slideViewPr>
    <p:cSldViewPr snapToGrid="0">
      <p:cViewPr varScale="1">
        <p:scale>
          <a:sx n="60" d="100"/>
          <a:sy n="60" d="100"/>
        </p:scale>
        <p:origin x="28" y="1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DCF0D-8353-2702-2653-D8F17CDB064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4AEB78A-CE89-7FD4-65F5-83D9D89831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C8F9BBF-6134-A84E-DBA8-01055AB6B244}"/>
              </a:ext>
            </a:extLst>
          </p:cNvPr>
          <p:cNvSpPr>
            <a:spLocks noGrp="1"/>
          </p:cNvSpPr>
          <p:nvPr>
            <p:ph type="dt" sz="half" idx="10"/>
          </p:nvPr>
        </p:nvSpPr>
        <p:spPr/>
        <p:txBody>
          <a:bodyPr/>
          <a:lstStyle/>
          <a:p>
            <a:fld id="{57775201-0BF2-4183-81BA-9B4F86AC5128}" type="datetimeFigureOut">
              <a:rPr lang="en-US" smtClean="0"/>
              <a:t>7/8/2023</a:t>
            </a:fld>
            <a:endParaRPr lang="en-US"/>
          </a:p>
        </p:txBody>
      </p:sp>
      <p:sp>
        <p:nvSpPr>
          <p:cNvPr id="5" name="Footer Placeholder 4">
            <a:extLst>
              <a:ext uri="{FF2B5EF4-FFF2-40B4-BE49-F238E27FC236}">
                <a16:creationId xmlns:a16="http://schemas.microsoft.com/office/drawing/2014/main" id="{2D85C383-D327-B9D8-743F-88F356DB6D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E1AA60-E303-FF54-E794-D017890B4673}"/>
              </a:ext>
            </a:extLst>
          </p:cNvPr>
          <p:cNvSpPr>
            <a:spLocks noGrp="1"/>
          </p:cNvSpPr>
          <p:nvPr>
            <p:ph type="sldNum" sz="quarter" idx="12"/>
          </p:nvPr>
        </p:nvSpPr>
        <p:spPr/>
        <p:txBody>
          <a:bodyPr/>
          <a:lstStyle/>
          <a:p>
            <a:fld id="{3A0FCD44-DA85-4E4B-96D1-575F77082CE9}" type="slidenum">
              <a:rPr lang="en-US" smtClean="0"/>
              <a:t>‹#›</a:t>
            </a:fld>
            <a:endParaRPr lang="en-US"/>
          </a:p>
        </p:txBody>
      </p:sp>
    </p:spTree>
    <p:extLst>
      <p:ext uri="{BB962C8B-B14F-4D97-AF65-F5344CB8AC3E}">
        <p14:creationId xmlns:p14="http://schemas.microsoft.com/office/powerpoint/2010/main" val="23283390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12FCF-8FA3-C8DC-625D-F9425F0BCB4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62E32CF-74D8-006A-3E2C-250F261949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45CB05-F3B4-5BEA-5D61-4D1A66E47942}"/>
              </a:ext>
            </a:extLst>
          </p:cNvPr>
          <p:cNvSpPr>
            <a:spLocks noGrp="1"/>
          </p:cNvSpPr>
          <p:nvPr>
            <p:ph type="dt" sz="half" idx="10"/>
          </p:nvPr>
        </p:nvSpPr>
        <p:spPr/>
        <p:txBody>
          <a:bodyPr/>
          <a:lstStyle/>
          <a:p>
            <a:fld id="{57775201-0BF2-4183-81BA-9B4F86AC5128}" type="datetimeFigureOut">
              <a:rPr lang="en-US" smtClean="0"/>
              <a:t>7/8/2023</a:t>
            </a:fld>
            <a:endParaRPr lang="en-US"/>
          </a:p>
        </p:txBody>
      </p:sp>
      <p:sp>
        <p:nvSpPr>
          <p:cNvPr id="5" name="Footer Placeholder 4">
            <a:extLst>
              <a:ext uri="{FF2B5EF4-FFF2-40B4-BE49-F238E27FC236}">
                <a16:creationId xmlns:a16="http://schemas.microsoft.com/office/drawing/2014/main" id="{93B7F46E-454D-1848-790C-3056A5C1A7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55DA6E-11CA-6A7B-8467-5BC1E41636C4}"/>
              </a:ext>
            </a:extLst>
          </p:cNvPr>
          <p:cNvSpPr>
            <a:spLocks noGrp="1"/>
          </p:cNvSpPr>
          <p:nvPr>
            <p:ph type="sldNum" sz="quarter" idx="12"/>
          </p:nvPr>
        </p:nvSpPr>
        <p:spPr/>
        <p:txBody>
          <a:bodyPr/>
          <a:lstStyle/>
          <a:p>
            <a:fld id="{3A0FCD44-DA85-4E4B-96D1-575F77082CE9}" type="slidenum">
              <a:rPr lang="en-US" smtClean="0"/>
              <a:t>‹#›</a:t>
            </a:fld>
            <a:endParaRPr lang="en-US"/>
          </a:p>
        </p:txBody>
      </p:sp>
    </p:spTree>
    <p:extLst>
      <p:ext uri="{BB962C8B-B14F-4D97-AF65-F5344CB8AC3E}">
        <p14:creationId xmlns:p14="http://schemas.microsoft.com/office/powerpoint/2010/main" val="16958091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5D6E69-8697-0939-7A81-12CF4F65BF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5F7DB73-B6D5-8EC1-B4A2-DBE9435F087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78CBCF-C82E-160C-28EF-3CCA942DA1DD}"/>
              </a:ext>
            </a:extLst>
          </p:cNvPr>
          <p:cNvSpPr>
            <a:spLocks noGrp="1"/>
          </p:cNvSpPr>
          <p:nvPr>
            <p:ph type="dt" sz="half" idx="10"/>
          </p:nvPr>
        </p:nvSpPr>
        <p:spPr/>
        <p:txBody>
          <a:bodyPr/>
          <a:lstStyle/>
          <a:p>
            <a:fld id="{57775201-0BF2-4183-81BA-9B4F86AC5128}" type="datetimeFigureOut">
              <a:rPr lang="en-US" smtClean="0"/>
              <a:t>7/8/2023</a:t>
            </a:fld>
            <a:endParaRPr lang="en-US"/>
          </a:p>
        </p:txBody>
      </p:sp>
      <p:sp>
        <p:nvSpPr>
          <p:cNvPr id="5" name="Footer Placeholder 4">
            <a:extLst>
              <a:ext uri="{FF2B5EF4-FFF2-40B4-BE49-F238E27FC236}">
                <a16:creationId xmlns:a16="http://schemas.microsoft.com/office/drawing/2014/main" id="{28461191-ED80-78DC-A6DC-020FB3539E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7111A1-5BC5-C316-E525-02EFF5B7EC8E}"/>
              </a:ext>
            </a:extLst>
          </p:cNvPr>
          <p:cNvSpPr>
            <a:spLocks noGrp="1"/>
          </p:cNvSpPr>
          <p:nvPr>
            <p:ph type="sldNum" sz="quarter" idx="12"/>
          </p:nvPr>
        </p:nvSpPr>
        <p:spPr/>
        <p:txBody>
          <a:bodyPr/>
          <a:lstStyle/>
          <a:p>
            <a:fld id="{3A0FCD44-DA85-4E4B-96D1-575F77082CE9}" type="slidenum">
              <a:rPr lang="en-US" smtClean="0"/>
              <a:t>‹#›</a:t>
            </a:fld>
            <a:endParaRPr lang="en-US"/>
          </a:p>
        </p:txBody>
      </p:sp>
    </p:spTree>
    <p:extLst>
      <p:ext uri="{BB962C8B-B14F-4D97-AF65-F5344CB8AC3E}">
        <p14:creationId xmlns:p14="http://schemas.microsoft.com/office/powerpoint/2010/main" val="21151920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5BD0A-04C5-2C53-E238-905443B307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2EBAED-8EE7-4712-D58C-EFA3EDD446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DCBBF4-0CCF-5E65-87D7-6C3B2BD8ACF9}"/>
              </a:ext>
            </a:extLst>
          </p:cNvPr>
          <p:cNvSpPr>
            <a:spLocks noGrp="1"/>
          </p:cNvSpPr>
          <p:nvPr>
            <p:ph type="dt" sz="half" idx="10"/>
          </p:nvPr>
        </p:nvSpPr>
        <p:spPr/>
        <p:txBody>
          <a:bodyPr/>
          <a:lstStyle/>
          <a:p>
            <a:fld id="{57775201-0BF2-4183-81BA-9B4F86AC5128}" type="datetimeFigureOut">
              <a:rPr lang="en-US" smtClean="0"/>
              <a:t>7/8/2023</a:t>
            </a:fld>
            <a:endParaRPr lang="en-US"/>
          </a:p>
        </p:txBody>
      </p:sp>
      <p:sp>
        <p:nvSpPr>
          <p:cNvPr id="5" name="Footer Placeholder 4">
            <a:extLst>
              <a:ext uri="{FF2B5EF4-FFF2-40B4-BE49-F238E27FC236}">
                <a16:creationId xmlns:a16="http://schemas.microsoft.com/office/drawing/2014/main" id="{3692D22E-E9BC-D80F-9A38-CC644745EE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84FCD5-D8A6-15CF-F0B3-734F8B19702A}"/>
              </a:ext>
            </a:extLst>
          </p:cNvPr>
          <p:cNvSpPr>
            <a:spLocks noGrp="1"/>
          </p:cNvSpPr>
          <p:nvPr>
            <p:ph type="sldNum" sz="quarter" idx="12"/>
          </p:nvPr>
        </p:nvSpPr>
        <p:spPr/>
        <p:txBody>
          <a:bodyPr/>
          <a:lstStyle/>
          <a:p>
            <a:fld id="{3A0FCD44-DA85-4E4B-96D1-575F77082CE9}" type="slidenum">
              <a:rPr lang="en-US" smtClean="0"/>
              <a:t>‹#›</a:t>
            </a:fld>
            <a:endParaRPr lang="en-US"/>
          </a:p>
        </p:txBody>
      </p:sp>
    </p:spTree>
    <p:extLst>
      <p:ext uri="{BB962C8B-B14F-4D97-AF65-F5344CB8AC3E}">
        <p14:creationId xmlns:p14="http://schemas.microsoft.com/office/powerpoint/2010/main" val="11610400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0B7EE-DA79-152B-CD90-8B63DFE390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17E9D10-0DAB-6D81-1700-C5E057BEA1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B1A5746-58F6-9B7F-7259-FD615DF5C47E}"/>
              </a:ext>
            </a:extLst>
          </p:cNvPr>
          <p:cNvSpPr>
            <a:spLocks noGrp="1"/>
          </p:cNvSpPr>
          <p:nvPr>
            <p:ph type="dt" sz="half" idx="10"/>
          </p:nvPr>
        </p:nvSpPr>
        <p:spPr/>
        <p:txBody>
          <a:bodyPr/>
          <a:lstStyle/>
          <a:p>
            <a:fld id="{57775201-0BF2-4183-81BA-9B4F86AC5128}" type="datetimeFigureOut">
              <a:rPr lang="en-US" smtClean="0"/>
              <a:t>7/8/2023</a:t>
            </a:fld>
            <a:endParaRPr lang="en-US"/>
          </a:p>
        </p:txBody>
      </p:sp>
      <p:sp>
        <p:nvSpPr>
          <p:cNvPr id="5" name="Footer Placeholder 4">
            <a:extLst>
              <a:ext uri="{FF2B5EF4-FFF2-40B4-BE49-F238E27FC236}">
                <a16:creationId xmlns:a16="http://schemas.microsoft.com/office/drawing/2014/main" id="{43BC79B0-A9E6-9308-DC15-01411A57D0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67C35E-5E8F-087C-701A-202031CA3877}"/>
              </a:ext>
            </a:extLst>
          </p:cNvPr>
          <p:cNvSpPr>
            <a:spLocks noGrp="1"/>
          </p:cNvSpPr>
          <p:nvPr>
            <p:ph type="sldNum" sz="quarter" idx="12"/>
          </p:nvPr>
        </p:nvSpPr>
        <p:spPr/>
        <p:txBody>
          <a:bodyPr/>
          <a:lstStyle/>
          <a:p>
            <a:fld id="{3A0FCD44-DA85-4E4B-96D1-575F77082CE9}" type="slidenum">
              <a:rPr lang="en-US" smtClean="0"/>
              <a:t>‹#›</a:t>
            </a:fld>
            <a:endParaRPr lang="en-US"/>
          </a:p>
        </p:txBody>
      </p:sp>
    </p:spTree>
    <p:extLst>
      <p:ext uri="{BB962C8B-B14F-4D97-AF65-F5344CB8AC3E}">
        <p14:creationId xmlns:p14="http://schemas.microsoft.com/office/powerpoint/2010/main" val="4888671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A62B6-9D46-88BF-FB47-ADD6E252FE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26F06E-91A9-8EAA-B14D-5FB7907726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7B1D469-F086-03CC-2842-14251273DFE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A5D4A6F-38DE-50A1-4CE4-363048C7CB92}"/>
              </a:ext>
            </a:extLst>
          </p:cNvPr>
          <p:cNvSpPr>
            <a:spLocks noGrp="1"/>
          </p:cNvSpPr>
          <p:nvPr>
            <p:ph type="dt" sz="half" idx="10"/>
          </p:nvPr>
        </p:nvSpPr>
        <p:spPr/>
        <p:txBody>
          <a:bodyPr/>
          <a:lstStyle/>
          <a:p>
            <a:fld id="{57775201-0BF2-4183-81BA-9B4F86AC5128}" type="datetimeFigureOut">
              <a:rPr lang="en-US" smtClean="0"/>
              <a:t>7/8/2023</a:t>
            </a:fld>
            <a:endParaRPr lang="en-US"/>
          </a:p>
        </p:txBody>
      </p:sp>
      <p:sp>
        <p:nvSpPr>
          <p:cNvPr id="6" name="Footer Placeholder 5">
            <a:extLst>
              <a:ext uri="{FF2B5EF4-FFF2-40B4-BE49-F238E27FC236}">
                <a16:creationId xmlns:a16="http://schemas.microsoft.com/office/drawing/2014/main" id="{2C61E1FA-4367-B3E8-23F4-37657ABDF1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6D187A-8149-657B-4249-C90721F1E61A}"/>
              </a:ext>
            </a:extLst>
          </p:cNvPr>
          <p:cNvSpPr>
            <a:spLocks noGrp="1"/>
          </p:cNvSpPr>
          <p:nvPr>
            <p:ph type="sldNum" sz="quarter" idx="12"/>
          </p:nvPr>
        </p:nvSpPr>
        <p:spPr/>
        <p:txBody>
          <a:bodyPr/>
          <a:lstStyle/>
          <a:p>
            <a:fld id="{3A0FCD44-DA85-4E4B-96D1-575F77082CE9}" type="slidenum">
              <a:rPr lang="en-US" smtClean="0"/>
              <a:t>‹#›</a:t>
            </a:fld>
            <a:endParaRPr lang="en-US"/>
          </a:p>
        </p:txBody>
      </p:sp>
    </p:spTree>
    <p:extLst>
      <p:ext uri="{BB962C8B-B14F-4D97-AF65-F5344CB8AC3E}">
        <p14:creationId xmlns:p14="http://schemas.microsoft.com/office/powerpoint/2010/main" val="755463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1EF21-C88E-9EF2-EA4D-CC1E1223F6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F22AA76-B66E-38D9-42E5-D7E072469A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6F73CE-3227-A409-BC83-28E3F02E7D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7D236D-DAA8-13B8-E6DB-6C91CC92D0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CF2DD28-709D-07DE-5CAC-5FFA2D7D84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F91ACE-957D-ECBB-D4F7-790CA97DD8B4}"/>
              </a:ext>
            </a:extLst>
          </p:cNvPr>
          <p:cNvSpPr>
            <a:spLocks noGrp="1"/>
          </p:cNvSpPr>
          <p:nvPr>
            <p:ph type="dt" sz="half" idx="10"/>
          </p:nvPr>
        </p:nvSpPr>
        <p:spPr/>
        <p:txBody>
          <a:bodyPr/>
          <a:lstStyle/>
          <a:p>
            <a:fld id="{57775201-0BF2-4183-81BA-9B4F86AC5128}" type="datetimeFigureOut">
              <a:rPr lang="en-US" smtClean="0"/>
              <a:t>7/8/2023</a:t>
            </a:fld>
            <a:endParaRPr lang="en-US"/>
          </a:p>
        </p:txBody>
      </p:sp>
      <p:sp>
        <p:nvSpPr>
          <p:cNvPr id="8" name="Footer Placeholder 7">
            <a:extLst>
              <a:ext uri="{FF2B5EF4-FFF2-40B4-BE49-F238E27FC236}">
                <a16:creationId xmlns:a16="http://schemas.microsoft.com/office/drawing/2014/main" id="{A833265A-3B80-A08A-FA9F-8B516C0AE4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027C16C-A7B9-472C-AC20-11BA94A515C2}"/>
              </a:ext>
            </a:extLst>
          </p:cNvPr>
          <p:cNvSpPr>
            <a:spLocks noGrp="1"/>
          </p:cNvSpPr>
          <p:nvPr>
            <p:ph type="sldNum" sz="quarter" idx="12"/>
          </p:nvPr>
        </p:nvSpPr>
        <p:spPr/>
        <p:txBody>
          <a:bodyPr/>
          <a:lstStyle/>
          <a:p>
            <a:fld id="{3A0FCD44-DA85-4E4B-96D1-575F77082CE9}" type="slidenum">
              <a:rPr lang="en-US" smtClean="0"/>
              <a:t>‹#›</a:t>
            </a:fld>
            <a:endParaRPr lang="en-US"/>
          </a:p>
        </p:txBody>
      </p:sp>
    </p:spTree>
    <p:extLst>
      <p:ext uri="{BB962C8B-B14F-4D97-AF65-F5344CB8AC3E}">
        <p14:creationId xmlns:p14="http://schemas.microsoft.com/office/powerpoint/2010/main" val="42887704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BAAC2-6509-4674-CA0E-F82372AA95A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031D04E-F513-F9EB-D586-C9D711C09EE1}"/>
              </a:ext>
            </a:extLst>
          </p:cNvPr>
          <p:cNvSpPr>
            <a:spLocks noGrp="1"/>
          </p:cNvSpPr>
          <p:nvPr>
            <p:ph type="dt" sz="half" idx="10"/>
          </p:nvPr>
        </p:nvSpPr>
        <p:spPr/>
        <p:txBody>
          <a:bodyPr/>
          <a:lstStyle/>
          <a:p>
            <a:fld id="{57775201-0BF2-4183-81BA-9B4F86AC5128}" type="datetimeFigureOut">
              <a:rPr lang="en-US" smtClean="0"/>
              <a:t>7/8/2023</a:t>
            </a:fld>
            <a:endParaRPr lang="en-US"/>
          </a:p>
        </p:txBody>
      </p:sp>
      <p:sp>
        <p:nvSpPr>
          <p:cNvPr id="4" name="Footer Placeholder 3">
            <a:extLst>
              <a:ext uri="{FF2B5EF4-FFF2-40B4-BE49-F238E27FC236}">
                <a16:creationId xmlns:a16="http://schemas.microsoft.com/office/drawing/2014/main" id="{54A431DE-76F8-8F91-60D2-8A31157D115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56898E-CDD7-7F54-606E-3CAB220086BF}"/>
              </a:ext>
            </a:extLst>
          </p:cNvPr>
          <p:cNvSpPr>
            <a:spLocks noGrp="1"/>
          </p:cNvSpPr>
          <p:nvPr>
            <p:ph type="sldNum" sz="quarter" idx="12"/>
          </p:nvPr>
        </p:nvSpPr>
        <p:spPr/>
        <p:txBody>
          <a:bodyPr/>
          <a:lstStyle/>
          <a:p>
            <a:fld id="{3A0FCD44-DA85-4E4B-96D1-575F77082CE9}" type="slidenum">
              <a:rPr lang="en-US" smtClean="0"/>
              <a:t>‹#›</a:t>
            </a:fld>
            <a:endParaRPr lang="en-US"/>
          </a:p>
        </p:txBody>
      </p:sp>
    </p:spTree>
    <p:extLst>
      <p:ext uri="{BB962C8B-B14F-4D97-AF65-F5344CB8AC3E}">
        <p14:creationId xmlns:p14="http://schemas.microsoft.com/office/powerpoint/2010/main" val="11424572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8282E8-C9A9-24F8-FF0D-47812ACDF6D2}"/>
              </a:ext>
            </a:extLst>
          </p:cNvPr>
          <p:cNvSpPr>
            <a:spLocks noGrp="1"/>
          </p:cNvSpPr>
          <p:nvPr>
            <p:ph type="dt" sz="half" idx="10"/>
          </p:nvPr>
        </p:nvSpPr>
        <p:spPr/>
        <p:txBody>
          <a:bodyPr/>
          <a:lstStyle/>
          <a:p>
            <a:fld id="{57775201-0BF2-4183-81BA-9B4F86AC5128}" type="datetimeFigureOut">
              <a:rPr lang="en-US" smtClean="0"/>
              <a:t>7/8/2023</a:t>
            </a:fld>
            <a:endParaRPr lang="en-US"/>
          </a:p>
        </p:txBody>
      </p:sp>
      <p:sp>
        <p:nvSpPr>
          <p:cNvPr id="3" name="Footer Placeholder 2">
            <a:extLst>
              <a:ext uri="{FF2B5EF4-FFF2-40B4-BE49-F238E27FC236}">
                <a16:creationId xmlns:a16="http://schemas.microsoft.com/office/drawing/2014/main" id="{C193CDDE-876D-7FA5-7B3B-FC9266256BC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ED7F06D-D678-8DF8-8366-22591B6B1B63}"/>
              </a:ext>
            </a:extLst>
          </p:cNvPr>
          <p:cNvSpPr>
            <a:spLocks noGrp="1"/>
          </p:cNvSpPr>
          <p:nvPr>
            <p:ph type="sldNum" sz="quarter" idx="12"/>
          </p:nvPr>
        </p:nvSpPr>
        <p:spPr/>
        <p:txBody>
          <a:bodyPr/>
          <a:lstStyle/>
          <a:p>
            <a:fld id="{3A0FCD44-DA85-4E4B-96D1-575F77082CE9}" type="slidenum">
              <a:rPr lang="en-US" smtClean="0"/>
              <a:t>‹#›</a:t>
            </a:fld>
            <a:endParaRPr lang="en-US"/>
          </a:p>
        </p:txBody>
      </p:sp>
    </p:spTree>
    <p:extLst>
      <p:ext uri="{BB962C8B-B14F-4D97-AF65-F5344CB8AC3E}">
        <p14:creationId xmlns:p14="http://schemas.microsoft.com/office/powerpoint/2010/main" val="39076325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8132F-DCF9-0014-7366-F903EC85A3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622C72-75FE-5163-45CD-5F7D7CFEB8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9C78DC-6070-0468-7DCD-77645E15DC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39A938-8162-FD3D-0B36-14853917A2BA}"/>
              </a:ext>
            </a:extLst>
          </p:cNvPr>
          <p:cNvSpPr>
            <a:spLocks noGrp="1"/>
          </p:cNvSpPr>
          <p:nvPr>
            <p:ph type="dt" sz="half" idx="10"/>
          </p:nvPr>
        </p:nvSpPr>
        <p:spPr/>
        <p:txBody>
          <a:bodyPr/>
          <a:lstStyle/>
          <a:p>
            <a:fld id="{57775201-0BF2-4183-81BA-9B4F86AC5128}" type="datetimeFigureOut">
              <a:rPr lang="en-US" smtClean="0"/>
              <a:t>7/8/2023</a:t>
            </a:fld>
            <a:endParaRPr lang="en-US"/>
          </a:p>
        </p:txBody>
      </p:sp>
      <p:sp>
        <p:nvSpPr>
          <p:cNvPr id="6" name="Footer Placeholder 5">
            <a:extLst>
              <a:ext uri="{FF2B5EF4-FFF2-40B4-BE49-F238E27FC236}">
                <a16:creationId xmlns:a16="http://schemas.microsoft.com/office/drawing/2014/main" id="{75E7BA1B-454F-C50B-94D5-8343E525AD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B34338-F70B-9E4D-BDB5-DA8E6F020F68}"/>
              </a:ext>
            </a:extLst>
          </p:cNvPr>
          <p:cNvSpPr>
            <a:spLocks noGrp="1"/>
          </p:cNvSpPr>
          <p:nvPr>
            <p:ph type="sldNum" sz="quarter" idx="12"/>
          </p:nvPr>
        </p:nvSpPr>
        <p:spPr/>
        <p:txBody>
          <a:bodyPr/>
          <a:lstStyle/>
          <a:p>
            <a:fld id="{3A0FCD44-DA85-4E4B-96D1-575F77082CE9}" type="slidenum">
              <a:rPr lang="en-US" smtClean="0"/>
              <a:t>‹#›</a:t>
            </a:fld>
            <a:endParaRPr lang="en-US"/>
          </a:p>
        </p:txBody>
      </p:sp>
    </p:spTree>
    <p:extLst>
      <p:ext uri="{BB962C8B-B14F-4D97-AF65-F5344CB8AC3E}">
        <p14:creationId xmlns:p14="http://schemas.microsoft.com/office/powerpoint/2010/main" val="33718127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44ED4-7A4A-2F41-BBB6-D9B53D3935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733B94-4E0E-E74D-3459-731D416E11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174157F-5FE1-D57D-E405-D0D1981862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685AEA-95E6-89F7-B1EF-7FD05356D0A5}"/>
              </a:ext>
            </a:extLst>
          </p:cNvPr>
          <p:cNvSpPr>
            <a:spLocks noGrp="1"/>
          </p:cNvSpPr>
          <p:nvPr>
            <p:ph type="dt" sz="half" idx="10"/>
          </p:nvPr>
        </p:nvSpPr>
        <p:spPr/>
        <p:txBody>
          <a:bodyPr/>
          <a:lstStyle/>
          <a:p>
            <a:fld id="{57775201-0BF2-4183-81BA-9B4F86AC5128}" type="datetimeFigureOut">
              <a:rPr lang="en-US" smtClean="0"/>
              <a:t>7/8/2023</a:t>
            </a:fld>
            <a:endParaRPr lang="en-US"/>
          </a:p>
        </p:txBody>
      </p:sp>
      <p:sp>
        <p:nvSpPr>
          <p:cNvPr id="6" name="Footer Placeholder 5">
            <a:extLst>
              <a:ext uri="{FF2B5EF4-FFF2-40B4-BE49-F238E27FC236}">
                <a16:creationId xmlns:a16="http://schemas.microsoft.com/office/drawing/2014/main" id="{EA7ADF3D-30FE-4CCB-904C-FFA82A90A1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A03F55-318D-DF66-B4B9-7D07DA965851}"/>
              </a:ext>
            </a:extLst>
          </p:cNvPr>
          <p:cNvSpPr>
            <a:spLocks noGrp="1"/>
          </p:cNvSpPr>
          <p:nvPr>
            <p:ph type="sldNum" sz="quarter" idx="12"/>
          </p:nvPr>
        </p:nvSpPr>
        <p:spPr/>
        <p:txBody>
          <a:bodyPr/>
          <a:lstStyle/>
          <a:p>
            <a:fld id="{3A0FCD44-DA85-4E4B-96D1-575F77082CE9}" type="slidenum">
              <a:rPr lang="en-US" smtClean="0"/>
              <a:t>‹#›</a:t>
            </a:fld>
            <a:endParaRPr lang="en-US"/>
          </a:p>
        </p:txBody>
      </p:sp>
    </p:spTree>
    <p:extLst>
      <p:ext uri="{BB962C8B-B14F-4D97-AF65-F5344CB8AC3E}">
        <p14:creationId xmlns:p14="http://schemas.microsoft.com/office/powerpoint/2010/main" val="36416688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alpha val="10000"/>
          </a:srgb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7EF116-0C92-9108-88B1-BA615BBD57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B17F86-91AA-E7F1-69E5-559ADF1F4B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BAFFC8-8D4D-7AB5-FF39-6084FBC13B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775201-0BF2-4183-81BA-9B4F86AC5128}" type="datetimeFigureOut">
              <a:rPr lang="en-US" smtClean="0"/>
              <a:t>7/8/2023</a:t>
            </a:fld>
            <a:endParaRPr lang="en-US"/>
          </a:p>
        </p:txBody>
      </p:sp>
      <p:sp>
        <p:nvSpPr>
          <p:cNvPr id="5" name="Footer Placeholder 4">
            <a:extLst>
              <a:ext uri="{FF2B5EF4-FFF2-40B4-BE49-F238E27FC236}">
                <a16:creationId xmlns:a16="http://schemas.microsoft.com/office/drawing/2014/main" id="{55D11DE0-B487-A820-6C3D-C20E4A3867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71A3D8A-EF01-CD66-E237-2B08AE5642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0FCD44-DA85-4E4B-96D1-575F77082CE9}" type="slidenum">
              <a:rPr lang="en-US" smtClean="0"/>
              <a:t>‹#›</a:t>
            </a:fld>
            <a:endParaRPr lang="en-US"/>
          </a:p>
        </p:txBody>
      </p:sp>
    </p:spTree>
    <p:extLst>
      <p:ext uri="{BB962C8B-B14F-4D97-AF65-F5344CB8AC3E}">
        <p14:creationId xmlns:p14="http://schemas.microsoft.com/office/powerpoint/2010/main" val="31535247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youtu.be/EXQoiTx0o-Q" TargetMode="External"/><Relationship Id="rId2" Type="http://schemas.openxmlformats.org/officeDocument/2006/relationships/hyperlink" Target="Yeast%20Growth%20Time%20Lapse%20-%20YouTube_files/56-y-0RG.js.download"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michaelmilton.org/2017/06/08/are-we-there-yet-the-mustard-seed-principles-for-the-impatient-pious-and-the-sullen-skeptics/" TargetMode="External"/><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hyperlink" Target="https://creativecommons.org/licenses/by-nc-sa/3.0/"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7BD7FCF-A254-4A97-A15C-319B67622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2FFAF72-6204-4676-9C6F-9A4CC4D91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3" name="Subtitle 2">
            <a:extLst>
              <a:ext uri="{FF2B5EF4-FFF2-40B4-BE49-F238E27FC236}">
                <a16:creationId xmlns:a16="http://schemas.microsoft.com/office/drawing/2014/main" id="{9DF475FF-EA5B-53CC-F96A-94D59AA81F6D}"/>
              </a:ext>
            </a:extLst>
          </p:cNvPr>
          <p:cNvSpPr>
            <a:spLocks noGrp="1"/>
          </p:cNvSpPr>
          <p:nvPr>
            <p:ph type="subTitle" idx="1"/>
          </p:nvPr>
        </p:nvSpPr>
        <p:spPr>
          <a:xfrm>
            <a:off x="501952" y="595617"/>
            <a:ext cx="4620584" cy="5618916"/>
          </a:xfrm>
        </p:spPr>
        <p:txBody>
          <a:bodyPr>
            <a:normAutofit/>
          </a:bodyPr>
          <a:lstStyle/>
          <a:p>
            <a:pPr algn="l"/>
            <a:endParaRPr lang="en-US" dirty="0"/>
          </a:p>
          <a:p>
            <a:pPr algn="l"/>
            <a:endParaRPr lang="en-US" dirty="0"/>
          </a:p>
          <a:p>
            <a:pPr algn="l"/>
            <a:endParaRPr lang="en-US" dirty="0"/>
          </a:p>
          <a:p>
            <a:pPr algn="l"/>
            <a:r>
              <a:rPr lang="en-US" dirty="0"/>
              <a:t>What does God say about creating space for care and safety?</a:t>
            </a:r>
          </a:p>
          <a:p>
            <a:pPr algn="l"/>
            <a:r>
              <a:rPr lang="en-US" dirty="0"/>
              <a:t>About community building?</a:t>
            </a:r>
          </a:p>
          <a:p>
            <a:pPr algn="l"/>
            <a:r>
              <a:rPr lang="en-US" dirty="0"/>
              <a:t>About shifting boundaries and norms?</a:t>
            </a:r>
          </a:p>
          <a:p>
            <a:pPr algn="l"/>
            <a:r>
              <a:rPr lang="en-US" dirty="0"/>
              <a:t>And how can this be done when the entire world seems to be on fire? </a:t>
            </a:r>
          </a:p>
          <a:p>
            <a:pPr algn="l"/>
            <a:endParaRPr lang="en-US" dirty="0"/>
          </a:p>
          <a:p>
            <a:pPr algn="l"/>
            <a:endParaRPr lang="en-US" dirty="0"/>
          </a:p>
          <a:p>
            <a:pPr algn="l"/>
            <a:endParaRPr lang="en-US" dirty="0"/>
          </a:p>
        </p:txBody>
      </p:sp>
      <p:pic>
        <p:nvPicPr>
          <p:cNvPr id="4" name="Picture 3">
            <a:extLst>
              <a:ext uri="{FF2B5EF4-FFF2-40B4-BE49-F238E27FC236}">
                <a16:creationId xmlns:a16="http://schemas.microsoft.com/office/drawing/2014/main" id="{22087657-825A-EC82-5579-31A66E5C958A}"/>
              </a:ext>
            </a:extLst>
          </p:cNvPr>
          <p:cNvPicPr>
            <a:picLocks noChangeAspect="1"/>
          </p:cNvPicPr>
          <p:nvPr/>
        </p:nvPicPr>
        <p:blipFill rotWithShape="1">
          <a:blip r:embed="rId2"/>
          <a:srcRect t="8783" b="2369"/>
          <a:stretch/>
        </p:blipFill>
        <p:spPr>
          <a:xfrm>
            <a:off x="6655477" y="643467"/>
            <a:ext cx="4843832" cy="5571066"/>
          </a:xfrm>
          <a:prstGeom prst="rect">
            <a:avLst/>
          </a:prstGeom>
        </p:spPr>
      </p:pic>
    </p:spTree>
    <p:extLst>
      <p:ext uri="{BB962C8B-B14F-4D97-AF65-F5344CB8AC3E}">
        <p14:creationId xmlns:p14="http://schemas.microsoft.com/office/powerpoint/2010/main" val="23952922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4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4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2000"/>
                                  </p:stCondLst>
                                  <p:iterate type="lt">
                                    <p:tmPct val="10000"/>
                                  </p:iterate>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4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2000"/>
                                  </p:stCondLst>
                                  <p:iterate type="lt">
                                    <p:tmPct val="10000"/>
                                  </p:iterate>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4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5AE371-E7E6-193F-1A40-752E48E18859}"/>
              </a:ext>
            </a:extLst>
          </p:cNvPr>
          <p:cNvSpPr txBox="1"/>
          <p:nvPr/>
        </p:nvSpPr>
        <p:spPr>
          <a:xfrm>
            <a:off x="1238491" y="844952"/>
            <a:ext cx="9549113" cy="4524315"/>
          </a:xfrm>
          <a:prstGeom prst="rect">
            <a:avLst/>
          </a:prstGeom>
          <a:noFill/>
        </p:spPr>
        <p:txBody>
          <a:bodyPr wrap="square" rtlCol="0">
            <a:spAutoFit/>
          </a:bodyPr>
          <a:lstStyle/>
          <a:p>
            <a:r>
              <a:rPr lang="en-US" sz="2400" dirty="0"/>
              <a:t>What is  yeast – ask someone explain to the group what yeast is and how  it works. </a:t>
            </a:r>
          </a:p>
          <a:p>
            <a:endParaRPr lang="en-US" sz="2400" dirty="0"/>
          </a:p>
          <a:p>
            <a:endParaRPr lang="en-US" sz="2400" dirty="0"/>
          </a:p>
          <a:p>
            <a:r>
              <a:rPr lang="en-US" sz="2400" dirty="0"/>
              <a:t>Take a moment to reflect on the following questions</a:t>
            </a:r>
          </a:p>
          <a:p>
            <a:r>
              <a:rPr lang="en-US" sz="2400" dirty="0"/>
              <a:t>     Who am I?</a:t>
            </a:r>
          </a:p>
          <a:p>
            <a:r>
              <a:rPr lang="en-US" sz="2400" dirty="0"/>
              <a:t>     Who are my people?</a:t>
            </a:r>
          </a:p>
          <a:p>
            <a:r>
              <a:rPr lang="en-US" sz="2400" dirty="0"/>
              <a:t>     What do I want?</a:t>
            </a:r>
          </a:p>
          <a:p>
            <a:r>
              <a:rPr lang="en-US" sz="2400" dirty="0"/>
              <a:t>     What do I need to do/build to reach that?</a:t>
            </a:r>
          </a:p>
          <a:p>
            <a:endParaRPr lang="en-US" sz="2400" dirty="0"/>
          </a:p>
          <a:p>
            <a:r>
              <a:rPr lang="en-US" sz="2400" dirty="0"/>
              <a:t>Imagine  together in small groups</a:t>
            </a:r>
          </a:p>
          <a:p>
            <a:endParaRPr lang="en-US" sz="2400" dirty="0"/>
          </a:p>
        </p:txBody>
      </p:sp>
    </p:spTree>
    <p:extLst>
      <p:ext uri="{BB962C8B-B14F-4D97-AF65-F5344CB8AC3E}">
        <p14:creationId xmlns:p14="http://schemas.microsoft.com/office/powerpoint/2010/main" val="33740346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01A33E-2BCC-5473-000B-9AC3FE68B70B}"/>
              </a:ext>
            </a:extLst>
          </p:cNvPr>
          <p:cNvSpPr txBox="1"/>
          <p:nvPr/>
        </p:nvSpPr>
        <p:spPr>
          <a:xfrm>
            <a:off x="3047036" y="1908399"/>
            <a:ext cx="6094070" cy="304698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Virginia Hamilton, in </a:t>
            </a:r>
            <a:r>
              <a:rPr kumimoji="0" lang="en-US" sz="2400" b="0" i="0" u="sng" strike="noStrike" kern="1200" cap="none" spc="0" normalizeH="0" baseline="0" noProof="0" dirty="0">
                <a:ln>
                  <a:noFill/>
                </a:ln>
                <a:solidFill>
                  <a:prstClr val="black"/>
                </a:solidFill>
                <a:effectLst/>
                <a:uLnTx/>
                <a:uFillTx/>
                <a:latin typeface="Calibri" panose="020F0502020204030204"/>
                <a:ea typeface="+mn-ea"/>
                <a:cs typeface="+mn-cs"/>
              </a:rPr>
              <a:t>Her Stories, African American Folktales, Fairy Tales and True Tales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shares that the heart of the stories captures the heart of parables. The black slave woman was the keeper of households and at ‘</a:t>
            </a:r>
            <a:r>
              <a:rPr kumimoji="0" lang="en-US" sz="2400" b="0" i="1" u="none" strike="noStrike" kern="1200" cap="none" spc="0" normalizeH="0" baseline="0" noProof="0" dirty="0" err="1">
                <a:ln>
                  <a:noFill/>
                </a:ln>
                <a:solidFill>
                  <a:prstClr val="black"/>
                </a:solidFill>
                <a:effectLst/>
                <a:uLnTx/>
                <a:uFillTx/>
                <a:latin typeface="Calibri" panose="020F0502020204030204"/>
                <a:ea typeface="+mn-ea"/>
                <a:cs typeface="+mn-cs"/>
              </a:rPr>
              <a:t>dayclean</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she shared the tales she lived and imagined with those in her care. Little nuggets of wisdom, with potential to travel. </a:t>
            </a:r>
          </a:p>
        </p:txBody>
      </p:sp>
    </p:spTree>
    <p:extLst>
      <p:ext uri="{BB962C8B-B14F-4D97-AF65-F5344CB8AC3E}">
        <p14:creationId xmlns:p14="http://schemas.microsoft.com/office/powerpoint/2010/main" val="38430374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hlinkClick r:id="rId2" action="ppaction://hlinkfile"/>
            <a:extLst>
              <a:ext uri="{FF2B5EF4-FFF2-40B4-BE49-F238E27FC236}">
                <a16:creationId xmlns:a16="http://schemas.microsoft.com/office/drawing/2014/main" id="{B1EF353A-C298-9EB8-98B5-4FC91323346E}"/>
              </a:ext>
            </a:extLst>
          </p:cNvPr>
          <p:cNvSpPr txBox="1"/>
          <p:nvPr/>
        </p:nvSpPr>
        <p:spPr>
          <a:xfrm>
            <a:off x="4029618" y="2554572"/>
            <a:ext cx="6096000" cy="523220"/>
          </a:xfrm>
          <a:prstGeom prst="rect">
            <a:avLst/>
          </a:prstGeom>
          <a:noFill/>
        </p:spPr>
        <p:txBody>
          <a:bodyPr wrap="square">
            <a:spAutoFit/>
          </a:bodyPr>
          <a:lstStyle/>
          <a:p>
            <a:r>
              <a:rPr lang="en-US" sz="2800" dirty="0">
                <a:hlinkClick r:id="rId3"/>
              </a:rPr>
              <a:t>https://yutu.be/EXQoiTx0o-Q</a:t>
            </a:r>
            <a:endParaRPr lang="en-US" sz="2800" dirty="0"/>
          </a:p>
        </p:txBody>
      </p:sp>
    </p:spTree>
    <p:extLst>
      <p:ext uri="{BB962C8B-B14F-4D97-AF65-F5344CB8AC3E}">
        <p14:creationId xmlns:p14="http://schemas.microsoft.com/office/powerpoint/2010/main" val="26578362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5A2FAF-3B53-CF3E-F4B6-BE95751482C8}"/>
              </a:ext>
            </a:extLst>
          </p:cNvPr>
          <p:cNvSpPr txBox="1"/>
          <p:nvPr/>
        </p:nvSpPr>
        <p:spPr>
          <a:xfrm>
            <a:off x="2854962" y="723654"/>
            <a:ext cx="8171727" cy="5632311"/>
          </a:xfrm>
          <a:prstGeom prst="rect">
            <a:avLst/>
          </a:prstGeom>
          <a:noFill/>
        </p:spPr>
        <p:txBody>
          <a:bodyPr wrap="square" rtlCol="0">
            <a:spAutoFit/>
          </a:bodyPr>
          <a:lstStyle/>
          <a:p>
            <a:r>
              <a:rPr lang="en-US" sz="3600" dirty="0"/>
              <a:t>Who can we be together?  </a:t>
            </a:r>
          </a:p>
          <a:p>
            <a:endParaRPr lang="en-US" sz="3600" dirty="0"/>
          </a:p>
          <a:p>
            <a:r>
              <a:rPr lang="en-US" sz="3600" dirty="0"/>
              <a:t>So, who is a part of this ZOOM – and in your “pod” that you may not have considered? </a:t>
            </a:r>
          </a:p>
          <a:p>
            <a:endParaRPr lang="en-US" sz="3600" dirty="0"/>
          </a:p>
          <a:p>
            <a:r>
              <a:rPr lang="en-US" sz="3600" dirty="0"/>
              <a:t>These – our church going forward, aware and made new,  grounded in grace and care, person to person, growing together in all our diversity! </a:t>
            </a:r>
          </a:p>
        </p:txBody>
      </p:sp>
    </p:spTree>
    <p:extLst>
      <p:ext uri="{BB962C8B-B14F-4D97-AF65-F5344CB8AC3E}">
        <p14:creationId xmlns:p14="http://schemas.microsoft.com/office/powerpoint/2010/main" val="3282654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F154B6-B3F9-5703-B2B0-6860762434BF}"/>
              </a:ext>
            </a:extLst>
          </p:cNvPr>
          <p:cNvSpPr txBox="1"/>
          <p:nvPr/>
        </p:nvSpPr>
        <p:spPr>
          <a:xfrm>
            <a:off x="2181225" y="819150"/>
            <a:ext cx="7058025" cy="5693866"/>
          </a:xfrm>
          <a:prstGeom prst="rect">
            <a:avLst/>
          </a:prstGeom>
          <a:noFill/>
        </p:spPr>
        <p:txBody>
          <a:bodyPr wrap="square" rtlCol="0">
            <a:spAutoFit/>
          </a:bodyPr>
          <a:lstStyle/>
          <a:p>
            <a:r>
              <a:rPr lang="en-US" sz="2800" dirty="0"/>
              <a:t>Closing Prayer</a:t>
            </a:r>
          </a:p>
          <a:p>
            <a:endParaRPr lang="en-US" sz="2800" dirty="0"/>
          </a:p>
          <a:p>
            <a:r>
              <a:rPr lang="en-US" sz="2800" dirty="0"/>
              <a:t>Lord, you hear the longing of the ones left out.</a:t>
            </a:r>
          </a:p>
          <a:p>
            <a:r>
              <a:rPr lang="en-US" sz="2800" dirty="0"/>
              <a:t>We come on our knees, face down, into grace,</a:t>
            </a:r>
          </a:p>
          <a:p>
            <a:r>
              <a:rPr lang="en-US" sz="2800" dirty="0"/>
              <a:t>Our loads lighten as we accompany each other into fullness of life, together. Thank you. Thank you for giving us breath and connection.  Grant us courage to move into the future with grounded hope. You are hope and you are here, freeing us for love.</a:t>
            </a:r>
          </a:p>
          <a:p>
            <a:endParaRPr lang="en-US" sz="2800" dirty="0"/>
          </a:p>
          <a:p>
            <a:r>
              <a:rPr lang="en-US" sz="2800" dirty="0"/>
              <a:t>Jesus you are with us when     “…………………….”  Amen</a:t>
            </a:r>
          </a:p>
        </p:txBody>
      </p:sp>
    </p:spTree>
    <p:extLst>
      <p:ext uri="{BB962C8B-B14F-4D97-AF65-F5344CB8AC3E}">
        <p14:creationId xmlns:p14="http://schemas.microsoft.com/office/powerpoint/2010/main" val="35382601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27BDFED6-6E33-4606-AFE2-886ADB1C0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group of people putting their hands together&#10;&#10;Description automatically generated">
            <a:extLst>
              <a:ext uri="{FF2B5EF4-FFF2-40B4-BE49-F238E27FC236}">
                <a16:creationId xmlns:a16="http://schemas.microsoft.com/office/drawing/2014/main" id="{216D695D-E085-DCBF-2B97-A7D2B68CD99E}"/>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r="-1" b="12831"/>
          <a:stretch/>
        </p:blipFill>
        <p:spPr>
          <a:xfrm>
            <a:off x="4547937" y="-6"/>
            <a:ext cx="7644062" cy="5269707"/>
          </a:xfrm>
          <a:prstGeom prst="rect">
            <a:avLst/>
          </a:prstGeom>
        </p:spPr>
      </p:pic>
      <p:pic>
        <p:nvPicPr>
          <p:cNvPr id="4" name="Picture 3">
            <a:extLst>
              <a:ext uri="{FF2B5EF4-FFF2-40B4-BE49-F238E27FC236}">
                <a16:creationId xmlns:a16="http://schemas.microsoft.com/office/drawing/2014/main" id="{22087657-825A-EC82-5579-31A66E5C958A}"/>
              </a:ext>
            </a:extLst>
          </p:cNvPr>
          <p:cNvPicPr>
            <a:picLocks noChangeAspect="1"/>
          </p:cNvPicPr>
          <p:nvPr/>
        </p:nvPicPr>
        <p:blipFill rotWithShape="1">
          <a:blip r:embed="rId3"/>
          <a:srcRect t="37156" b="30742"/>
          <a:stretch/>
        </p:blipFill>
        <p:spPr>
          <a:xfrm>
            <a:off x="4968695" y="5557837"/>
            <a:ext cx="7644062" cy="3176595"/>
          </a:xfrm>
          <a:prstGeom prst="rect">
            <a:avLst/>
          </a:prstGeom>
        </p:spPr>
      </p:pic>
      <p:sp>
        <p:nvSpPr>
          <p:cNvPr id="37" name="Rectangle 36">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9DF475FF-EA5B-53CC-F96A-94D59AA81F6D}"/>
              </a:ext>
            </a:extLst>
          </p:cNvPr>
          <p:cNvSpPr>
            <a:spLocks noGrp="1"/>
          </p:cNvSpPr>
          <p:nvPr>
            <p:ph type="subTitle" idx="1"/>
          </p:nvPr>
        </p:nvSpPr>
        <p:spPr>
          <a:xfrm>
            <a:off x="838200" y="3902075"/>
            <a:ext cx="5395912" cy="1655762"/>
          </a:xfrm>
        </p:spPr>
        <p:txBody>
          <a:bodyPr>
            <a:normAutofit/>
          </a:bodyPr>
          <a:lstStyle/>
          <a:p>
            <a:pPr algn="l"/>
            <a:endParaRPr lang="en-US" sz="2000">
              <a:solidFill>
                <a:schemeClr val="bg1"/>
              </a:solidFill>
            </a:endParaRPr>
          </a:p>
          <a:p>
            <a:pPr algn="l"/>
            <a:endParaRPr lang="en-US" sz="2000">
              <a:solidFill>
                <a:schemeClr val="bg1"/>
              </a:solidFill>
            </a:endParaRPr>
          </a:p>
          <a:p>
            <a:pPr algn="l"/>
            <a:endParaRPr lang="en-US" sz="2000">
              <a:solidFill>
                <a:schemeClr val="bg1"/>
              </a:solidFill>
            </a:endParaRPr>
          </a:p>
        </p:txBody>
      </p:sp>
      <p:cxnSp>
        <p:nvCxnSpPr>
          <p:cNvPr id="39" name="Straight Connector 38">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3681408"/>
            <a:ext cx="113537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5704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2000"/>
                                  </p:stCondLst>
                                  <p:endCondLst>
                                    <p:cond evt="begin" delay="0">
                                      <p:tn val="5"/>
                                    </p:cond>
                                  </p:end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holding a baby&#10;&#10;Description automatically generated">
            <a:extLst>
              <a:ext uri="{FF2B5EF4-FFF2-40B4-BE49-F238E27FC236}">
                <a16:creationId xmlns:a16="http://schemas.microsoft.com/office/drawing/2014/main" id="{3D5ED56A-70F5-36A9-8E32-D734F110CC68}"/>
              </a:ext>
            </a:extLst>
          </p:cNvPr>
          <p:cNvPicPr>
            <a:picLocks noChangeAspect="1"/>
          </p:cNvPicPr>
          <p:nvPr/>
        </p:nvPicPr>
        <p:blipFill rotWithShape="1">
          <a:blip r:embed="rId2">
            <a:extLst>
              <a:ext uri="{28A0092B-C50C-407E-A947-70E740481C1C}">
                <a14:useLocalDpi xmlns:a14="http://schemas.microsoft.com/office/drawing/2010/main" val="0"/>
              </a:ext>
            </a:extLst>
          </a:blip>
          <a:srcRect r="4930"/>
          <a:stretch/>
        </p:blipFill>
        <p:spPr>
          <a:xfrm rot="5400000">
            <a:off x="-723903" y="723900"/>
            <a:ext cx="6858002" cy="5410198"/>
          </a:xfrm>
          <a:prstGeom prst="rect">
            <a:avLst/>
          </a:prstGeom>
        </p:spPr>
      </p:pic>
      <p:sp useBgFill="1">
        <p:nvSpPr>
          <p:cNvPr id="19" name="Rectangle 11">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471F19-1840-2EC2-A3B8-82A59FF7BC17}"/>
              </a:ext>
            </a:extLst>
          </p:cNvPr>
          <p:cNvSpPr>
            <a:spLocks noGrp="1"/>
          </p:cNvSpPr>
          <p:nvPr>
            <p:ph type="title"/>
          </p:nvPr>
        </p:nvSpPr>
        <p:spPr>
          <a:xfrm>
            <a:off x="6115317" y="405685"/>
            <a:ext cx="5464968" cy="1559301"/>
          </a:xfrm>
        </p:spPr>
        <p:txBody>
          <a:bodyPr>
            <a:normAutofit/>
          </a:bodyPr>
          <a:lstStyle/>
          <a:p>
            <a:r>
              <a:rPr lang="en-US" sz="4000" b="1" dirty="0"/>
              <a:t>           Welcome</a:t>
            </a:r>
          </a:p>
        </p:txBody>
      </p:sp>
      <p:sp>
        <p:nvSpPr>
          <p:cNvPr id="3" name="Content Placeholder 2">
            <a:extLst>
              <a:ext uri="{FF2B5EF4-FFF2-40B4-BE49-F238E27FC236}">
                <a16:creationId xmlns:a16="http://schemas.microsoft.com/office/drawing/2014/main" id="{BFE0E544-A192-74B4-8652-A4601E2AC918}"/>
              </a:ext>
            </a:extLst>
          </p:cNvPr>
          <p:cNvSpPr>
            <a:spLocks noGrp="1"/>
          </p:cNvSpPr>
          <p:nvPr>
            <p:ph idx="1"/>
          </p:nvPr>
        </p:nvSpPr>
        <p:spPr>
          <a:xfrm>
            <a:off x="6115317" y="2743200"/>
            <a:ext cx="5247340" cy="3496878"/>
          </a:xfrm>
        </p:spPr>
        <p:txBody>
          <a:bodyPr anchor="ctr">
            <a:normAutofit fontScale="92500"/>
          </a:bodyPr>
          <a:lstStyle/>
          <a:p>
            <a:r>
              <a:rPr lang="en-US" dirty="0"/>
              <a:t>Who has laid foundations for us, personally and communally?</a:t>
            </a:r>
          </a:p>
          <a:p>
            <a:endParaRPr lang="en-US" dirty="0"/>
          </a:p>
          <a:p>
            <a:r>
              <a:rPr lang="en-US" dirty="0"/>
              <a:t>How can we leave a more solid foundation for  those coming after?</a:t>
            </a:r>
          </a:p>
          <a:p>
            <a:endParaRPr lang="en-US" dirty="0"/>
          </a:p>
          <a:p>
            <a:r>
              <a:rPr lang="en-US" dirty="0"/>
              <a:t>What does building a home require?</a:t>
            </a:r>
          </a:p>
          <a:p>
            <a:pPr marL="0" indent="0">
              <a:buNone/>
            </a:pPr>
            <a:endParaRPr lang="en-US" sz="2000" dirty="0"/>
          </a:p>
        </p:txBody>
      </p:sp>
    </p:spTree>
    <p:extLst>
      <p:ext uri="{BB962C8B-B14F-4D97-AF65-F5344CB8AC3E}">
        <p14:creationId xmlns:p14="http://schemas.microsoft.com/office/powerpoint/2010/main" val="23535547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uzzle with birds on it&#10;&#10;Description automatically generated">
            <a:extLst>
              <a:ext uri="{FF2B5EF4-FFF2-40B4-BE49-F238E27FC236}">
                <a16:creationId xmlns:a16="http://schemas.microsoft.com/office/drawing/2014/main" id="{F644BE67-5D0A-EA39-1D47-B9DC9485306C}"/>
              </a:ext>
            </a:extLst>
          </p:cNvPr>
          <p:cNvPicPr>
            <a:picLocks noChangeAspect="1"/>
          </p:cNvPicPr>
          <p:nvPr/>
        </p:nvPicPr>
        <p:blipFill rotWithShape="1">
          <a:blip r:embed="rId2">
            <a:extLst>
              <a:ext uri="{28A0092B-C50C-407E-A947-70E740481C1C}">
                <a14:useLocalDpi xmlns:a14="http://schemas.microsoft.com/office/drawing/2010/main" val="0"/>
              </a:ext>
            </a:extLst>
          </a:blip>
          <a:srcRect b="5436"/>
          <a:stretch/>
        </p:blipFill>
        <p:spPr>
          <a:xfrm>
            <a:off x="-517235" y="-120062"/>
            <a:ext cx="9669642" cy="6857990"/>
          </a:xfrm>
          <a:prstGeom prst="rect">
            <a:avLst/>
          </a:prstGeom>
        </p:spPr>
      </p:pic>
      <p:sp>
        <p:nvSpPr>
          <p:cNvPr id="18"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41CFA611-8EAD-D053-05C7-9DF3B6CA13B8}"/>
              </a:ext>
            </a:extLst>
          </p:cNvPr>
          <p:cNvSpPr txBox="1"/>
          <p:nvPr/>
        </p:nvSpPr>
        <p:spPr>
          <a:xfrm>
            <a:off x="7259782" y="378690"/>
            <a:ext cx="4241799" cy="4523654"/>
          </a:xfrm>
          <a:prstGeom prst="rect">
            <a:avLst/>
          </a:prstGeom>
        </p:spPr>
        <p:txBody>
          <a:bodyPr vert="horz" lIns="91440" tIns="45720" rIns="91440" bIns="45720" rtlCol="0">
            <a:noAutofit/>
          </a:bodyPr>
          <a:lstStyle/>
          <a:p>
            <a:pPr marL="342900" indent="-228600">
              <a:lnSpc>
                <a:spcPct val="90000"/>
              </a:lnSpc>
              <a:spcAft>
                <a:spcPts val="600"/>
              </a:spcAft>
              <a:buFont typeface="Arial" panose="020B0604020202020204" pitchFamily="34" charset="0"/>
              <a:buChar char="•"/>
            </a:pPr>
            <a:r>
              <a:rPr lang="en-US" sz="2000" dirty="0"/>
              <a:t>Jesus, in Luke 13 is frustrated , concerned – even snarky. His rage is aimed at the religious institutions of his day. </a:t>
            </a:r>
          </a:p>
          <a:p>
            <a:pPr marL="342900" indent="-228600">
              <a:lnSpc>
                <a:spcPct val="90000"/>
              </a:lnSpc>
              <a:spcAft>
                <a:spcPts val="600"/>
              </a:spcAft>
              <a:buFont typeface="Arial" panose="020B0604020202020204" pitchFamily="34" charset="0"/>
              <a:buChar char="•"/>
            </a:pPr>
            <a:r>
              <a:rPr lang="en-US" sz="2000" dirty="0"/>
              <a:t>2000 years later we sit with the range of our own emotions in response to the words of Luke 13.  Especially at the forces that drain us, exhaust us, and push us to act uncharacteristically</a:t>
            </a:r>
          </a:p>
          <a:p>
            <a:pPr marL="342900" indent="-228600">
              <a:lnSpc>
                <a:spcPct val="90000"/>
              </a:lnSpc>
              <a:spcAft>
                <a:spcPts val="600"/>
              </a:spcAft>
              <a:buFont typeface="Arial" panose="020B0604020202020204" pitchFamily="34" charset="0"/>
              <a:buChar char="•"/>
            </a:pPr>
            <a:endParaRPr lang="en-US" sz="2000" dirty="0"/>
          </a:p>
          <a:p>
            <a:pPr marL="342900" indent="-228600">
              <a:lnSpc>
                <a:spcPct val="90000"/>
              </a:lnSpc>
              <a:spcAft>
                <a:spcPts val="600"/>
              </a:spcAft>
              <a:buFont typeface="Arial" panose="020B0604020202020204" pitchFamily="34" charset="0"/>
              <a:buChar char="•"/>
            </a:pPr>
            <a:r>
              <a:rPr lang="en-US" sz="2000" dirty="0"/>
              <a:t>We are called to act on the principles of our faith and witness the ‘Kin-dom’ of God.   </a:t>
            </a:r>
          </a:p>
          <a:p>
            <a:pPr indent="-228600">
              <a:lnSpc>
                <a:spcPct val="90000"/>
              </a:lnSpc>
              <a:spcAft>
                <a:spcPts val="600"/>
              </a:spcAft>
              <a:buFont typeface="Arial" panose="020B0604020202020204" pitchFamily="34" charset="0"/>
              <a:buChar char="•"/>
            </a:pPr>
            <a:endParaRPr lang="en-US" sz="2000" dirty="0"/>
          </a:p>
          <a:p>
            <a:pPr>
              <a:lnSpc>
                <a:spcPct val="90000"/>
              </a:lnSpc>
              <a:spcAft>
                <a:spcPts val="600"/>
              </a:spcAft>
            </a:pPr>
            <a:r>
              <a:rPr lang="en-US" sz="2000" i="1" dirty="0"/>
              <a:t>*Kin-dom, first coined by Ada Maria – </a:t>
            </a:r>
            <a:r>
              <a:rPr lang="en-US" sz="2000" i="1" dirty="0" err="1"/>
              <a:t>Isasa</a:t>
            </a:r>
            <a:r>
              <a:rPr lang="en-US" sz="2000" i="1" dirty="0"/>
              <a:t> Diaz, is used in place of the traditional “kingdom” to emphasize relationality; convey community, and equity as the basis of God’s reign. </a:t>
            </a:r>
          </a:p>
        </p:txBody>
      </p:sp>
    </p:spTree>
    <p:extLst>
      <p:ext uri="{BB962C8B-B14F-4D97-AF65-F5344CB8AC3E}">
        <p14:creationId xmlns:p14="http://schemas.microsoft.com/office/powerpoint/2010/main" val="18731953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ird sitting on a branch with yellow flowers&#10;&#10;Description automatically generated">
            <a:extLst>
              <a:ext uri="{FF2B5EF4-FFF2-40B4-BE49-F238E27FC236}">
                <a16:creationId xmlns:a16="http://schemas.microsoft.com/office/drawing/2014/main" id="{5B096174-A38F-5436-171A-A5B1FCCC7530}"/>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12581" b="-1"/>
          <a:stretch/>
        </p:blipFill>
        <p:spPr>
          <a:xfrm>
            <a:off x="1" y="10"/>
            <a:ext cx="9669642" cy="6857990"/>
          </a:xfrm>
          <a:prstGeom prst="rect">
            <a:avLst/>
          </a:prstGeom>
        </p:spPr>
      </p:pic>
      <p:sp>
        <p:nvSpPr>
          <p:cNvPr id="32" name="Rectangle 3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0680B32-854B-C950-430E-1648C1EC915F}"/>
              </a:ext>
            </a:extLst>
          </p:cNvPr>
          <p:cNvSpPr txBox="1"/>
          <p:nvPr/>
        </p:nvSpPr>
        <p:spPr>
          <a:xfrm>
            <a:off x="7715322" y="1043797"/>
            <a:ext cx="3822189" cy="3742762"/>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800" dirty="0"/>
              <a:t>He said therefore, “What is the kingdom of God like? And what should I compare it? It is like a mustard seed that someone took and sowed in the garden; it grew and became a tree, and the birds of the air made nests in its’ branches.   Luke 13, 18-19</a:t>
            </a:r>
          </a:p>
        </p:txBody>
      </p:sp>
      <p:sp>
        <p:nvSpPr>
          <p:cNvPr id="7" name="TextBox 6">
            <a:extLst>
              <a:ext uri="{FF2B5EF4-FFF2-40B4-BE49-F238E27FC236}">
                <a16:creationId xmlns:a16="http://schemas.microsoft.com/office/drawing/2014/main" id="{0F4CE345-A19F-F08B-D86D-AB1F98E45AE3}"/>
              </a:ext>
            </a:extLst>
          </p:cNvPr>
          <p:cNvSpPr txBox="1"/>
          <p:nvPr/>
        </p:nvSpPr>
        <p:spPr>
          <a:xfrm>
            <a:off x="7229552" y="6657945"/>
            <a:ext cx="244009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michaelmilton.org/2017/06/08/are-we-there-yet-the-mustard-seed-principles-for-the-impatient-pious-and-the-sullen-skeptic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36348201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252B55C-17DF-930C-1ACF-0F5713590BB6}"/>
              </a:ext>
            </a:extLst>
          </p:cNvPr>
          <p:cNvSpPr txBox="1"/>
          <p:nvPr/>
        </p:nvSpPr>
        <p:spPr>
          <a:xfrm>
            <a:off x="968367" y="200417"/>
            <a:ext cx="5257800" cy="6488482"/>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400" dirty="0"/>
              <a:t>What is Jesus’ main point in this parable? </a:t>
            </a:r>
          </a:p>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r>
              <a:rPr lang="en-US" sz="2400" dirty="0"/>
              <a:t>What does the seed do? Do you think  the seed knows how it will eventually impact the ecosystem?</a:t>
            </a:r>
          </a:p>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r>
              <a:rPr lang="en-US" sz="2400" dirty="0"/>
              <a:t> What kinds of seeds have you planted?</a:t>
            </a:r>
          </a:p>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r>
              <a:rPr lang="en-US" sz="2400" dirty="0"/>
              <a:t>How do you see yourself at this stage of life? A seed? A tree? A bird?  </a:t>
            </a:r>
          </a:p>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r>
              <a:rPr lang="en-US" sz="2400" dirty="0"/>
              <a:t>Barriers?  It helps just to know your community….letting go of expectations and preconceived ideas.  How can I/we help? </a:t>
            </a:r>
          </a:p>
        </p:txBody>
      </p:sp>
      <p:pic>
        <p:nvPicPr>
          <p:cNvPr id="4" name="Picture 3" descr="Plant growing in a concrete crack">
            <a:extLst>
              <a:ext uri="{FF2B5EF4-FFF2-40B4-BE49-F238E27FC236}">
                <a16:creationId xmlns:a16="http://schemas.microsoft.com/office/drawing/2014/main" id="{6EE7A630-7674-727B-0F24-37ABE53820DC}"/>
              </a:ext>
            </a:extLst>
          </p:cNvPr>
          <p:cNvPicPr>
            <a:picLocks noChangeAspect="1"/>
          </p:cNvPicPr>
          <p:nvPr/>
        </p:nvPicPr>
        <p:blipFill rotWithShape="1">
          <a:blip r:embed="rId2"/>
          <a:srcRect l="11848" r="30114"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0767840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8">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D51A874-EA38-62F7-0F25-BF17DEBCF7A5}"/>
              </a:ext>
            </a:extLst>
          </p:cNvPr>
          <p:cNvSpPr txBox="1"/>
          <p:nvPr/>
        </p:nvSpPr>
        <p:spPr>
          <a:xfrm>
            <a:off x="1605583" y="593771"/>
            <a:ext cx="4620584" cy="4567137"/>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dirty="0">
                <a:latin typeface="+mj-lt"/>
                <a:ea typeface="+mj-ea"/>
                <a:cs typeface="+mj-cs"/>
              </a:rPr>
              <a:t>Who is in your pod….</a:t>
            </a:r>
          </a:p>
          <a:p>
            <a:pPr>
              <a:lnSpc>
                <a:spcPct val="90000"/>
              </a:lnSpc>
              <a:spcBef>
                <a:spcPct val="0"/>
              </a:spcBef>
              <a:spcAft>
                <a:spcPts val="600"/>
              </a:spcAft>
            </a:pPr>
            <a:r>
              <a:rPr lang="en-US" sz="4400" dirty="0">
                <a:latin typeface="+mj-lt"/>
                <a:ea typeface="+mj-ea"/>
                <a:cs typeface="+mj-cs"/>
              </a:rPr>
              <a:t>randomly  name what comes to mind……</a:t>
            </a:r>
          </a:p>
        </p:txBody>
      </p:sp>
      <p:pic>
        <p:nvPicPr>
          <p:cNvPr id="4" name="Picture 3" descr="A painting of a person with his arms stretched out&#10;&#10;Description automatically generated">
            <a:extLst>
              <a:ext uri="{FF2B5EF4-FFF2-40B4-BE49-F238E27FC236}">
                <a16:creationId xmlns:a16="http://schemas.microsoft.com/office/drawing/2014/main" id="{B6E0A952-5FDD-198B-3408-1083E6AFA89B}"/>
              </a:ext>
            </a:extLst>
          </p:cNvPr>
          <p:cNvPicPr>
            <a:picLocks noChangeAspect="1"/>
          </p:cNvPicPr>
          <p:nvPr/>
        </p:nvPicPr>
        <p:blipFill rotWithShape="1">
          <a:blip r:embed="rId2">
            <a:extLst>
              <a:ext uri="{28A0092B-C50C-407E-A947-70E740481C1C}">
                <a14:useLocalDpi xmlns:a14="http://schemas.microsoft.com/office/drawing/2010/main" val="0"/>
              </a:ext>
            </a:extLst>
          </a:blip>
          <a:srcRect b="13740"/>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1019733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369182-B4FA-6802-6302-22905E13F62D}"/>
              </a:ext>
            </a:extLst>
          </p:cNvPr>
          <p:cNvSpPr txBox="1"/>
          <p:nvPr/>
        </p:nvSpPr>
        <p:spPr>
          <a:xfrm>
            <a:off x="2981195" y="1453019"/>
            <a:ext cx="5699342" cy="3539430"/>
          </a:xfrm>
          <a:prstGeom prst="rect">
            <a:avLst/>
          </a:prstGeom>
          <a:noFill/>
        </p:spPr>
        <p:txBody>
          <a:bodyPr wrap="square" rtlCol="0">
            <a:spAutoFit/>
          </a:bodyPr>
          <a:lstStyle/>
          <a:p>
            <a:r>
              <a:rPr lang="en-US" sz="2800" dirty="0"/>
              <a:t>What is one thing you want to remember from this parable……hold the mustard seed in  your hand as we share together… </a:t>
            </a:r>
          </a:p>
          <a:p>
            <a:endParaRPr lang="en-US" sz="2800" dirty="0"/>
          </a:p>
          <a:p>
            <a:r>
              <a:rPr lang="en-US" sz="2800" dirty="0"/>
              <a:t>…what feels worthwhile and relevant….people are drawn to this kind of learning together.  </a:t>
            </a:r>
          </a:p>
        </p:txBody>
      </p:sp>
      <p:sp>
        <p:nvSpPr>
          <p:cNvPr id="3" name="TextBox 2">
            <a:extLst>
              <a:ext uri="{FF2B5EF4-FFF2-40B4-BE49-F238E27FC236}">
                <a16:creationId xmlns:a16="http://schemas.microsoft.com/office/drawing/2014/main" id="{54E133B5-AB02-90C7-0617-54679F267D1A}"/>
              </a:ext>
            </a:extLst>
          </p:cNvPr>
          <p:cNvSpPr txBox="1"/>
          <p:nvPr/>
        </p:nvSpPr>
        <p:spPr>
          <a:xfrm rot="10800000" flipV="1">
            <a:off x="6400800" y="5649426"/>
            <a:ext cx="5828778" cy="1107996"/>
          </a:xfrm>
          <a:prstGeom prst="rect">
            <a:avLst/>
          </a:prstGeom>
          <a:noFill/>
        </p:spPr>
        <p:txBody>
          <a:bodyPr wrap="square" rtlCol="0">
            <a:spAutoFit/>
          </a:bodyPr>
          <a:lstStyle/>
          <a:p>
            <a:r>
              <a:rPr lang="en-US" sz="6600" dirty="0">
                <a:latin typeface="Rastanty Cortez" panose="020F0502020204030204" pitchFamily="2" charset="0"/>
              </a:rPr>
              <a:t>…have thine own way, Lord….</a:t>
            </a:r>
          </a:p>
        </p:txBody>
      </p:sp>
    </p:spTree>
    <p:extLst>
      <p:ext uri="{BB962C8B-B14F-4D97-AF65-F5344CB8AC3E}">
        <p14:creationId xmlns:p14="http://schemas.microsoft.com/office/powerpoint/2010/main" val="8736239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erson pouring liquid into a bowl&#10;&#10;Description automatically generated">
            <a:extLst>
              <a:ext uri="{FF2B5EF4-FFF2-40B4-BE49-F238E27FC236}">
                <a16:creationId xmlns:a16="http://schemas.microsoft.com/office/drawing/2014/main" id="{D1813695-E564-D749-1DB4-093C41DEFDB2}"/>
              </a:ext>
            </a:extLst>
          </p:cNvPr>
          <p:cNvPicPr>
            <a:picLocks noChangeAspect="1"/>
          </p:cNvPicPr>
          <p:nvPr/>
        </p:nvPicPr>
        <p:blipFill rotWithShape="1">
          <a:blip r:embed="rId2">
            <a:extLst>
              <a:ext uri="{28A0092B-C50C-407E-A947-70E740481C1C}">
                <a14:useLocalDpi xmlns:a14="http://schemas.microsoft.com/office/drawing/2010/main" val="0"/>
              </a:ext>
            </a:extLst>
          </a:blip>
          <a:srcRect t="37653" b="30572"/>
          <a:stretch/>
        </p:blipFill>
        <p:spPr>
          <a:xfrm>
            <a:off x="20" y="1282"/>
            <a:ext cx="12191980" cy="6856718"/>
          </a:xfrm>
          <a:prstGeom prst="rect">
            <a:avLst/>
          </a:prstGeom>
        </p:spPr>
      </p:pic>
    </p:spTree>
    <p:extLst>
      <p:ext uri="{BB962C8B-B14F-4D97-AF65-F5344CB8AC3E}">
        <p14:creationId xmlns:p14="http://schemas.microsoft.com/office/powerpoint/2010/main" val="40104765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E012F11-A582-6B66-E7B6-E550AEC94700}"/>
              </a:ext>
            </a:extLst>
          </p:cNvPr>
          <p:cNvPicPr>
            <a:picLocks noChangeAspect="1"/>
          </p:cNvPicPr>
          <p:nvPr/>
        </p:nvPicPr>
        <p:blipFill rotWithShape="1">
          <a:blip r:embed="rId2">
            <a:alphaModFix amt="35000"/>
          </a:blip>
          <a:srcRect/>
          <a:stretch/>
        </p:blipFill>
        <p:spPr>
          <a:xfrm>
            <a:off x="20" y="10"/>
            <a:ext cx="12191980" cy="6857990"/>
          </a:xfrm>
          <a:prstGeom prst="rect">
            <a:avLst/>
          </a:prstGeom>
        </p:spPr>
      </p:pic>
      <p:sp>
        <p:nvSpPr>
          <p:cNvPr id="3" name="TextBox 2">
            <a:extLst>
              <a:ext uri="{FF2B5EF4-FFF2-40B4-BE49-F238E27FC236}">
                <a16:creationId xmlns:a16="http://schemas.microsoft.com/office/drawing/2014/main" id="{633B2AE4-233F-41BA-BC02-6FD2283B8C4E}"/>
              </a:ext>
            </a:extLst>
          </p:cNvPr>
          <p:cNvSpPr txBox="1"/>
          <p:nvPr/>
        </p:nvSpPr>
        <p:spPr>
          <a:xfrm>
            <a:off x="838200" y="1825625"/>
            <a:ext cx="10515600" cy="4351338"/>
          </a:xfrm>
          <a:prstGeom prst="rect">
            <a:avLst/>
          </a:prstGeom>
        </p:spPr>
        <p:txBody>
          <a:bodyPr vert="horz" lIns="91440" tIns="45720" rIns="91440" bIns="45720" rtlCol="0">
            <a:normAutofit/>
          </a:bodyPr>
          <a:lstStyle/>
          <a:p>
            <a:pPr indent="-228600">
              <a:lnSpc>
                <a:spcPct val="90000"/>
              </a:lnSpc>
              <a:spcAft>
                <a:spcPts val="600"/>
              </a:spcAft>
            </a:pPr>
            <a:r>
              <a:rPr lang="en-US" sz="3200" dirty="0">
                <a:solidFill>
                  <a:srgbClr val="FFFFFF"/>
                </a:solidFill>
              </a:rPr>
              <a:t>And again, he said, “To what should I compare the kingdom of God?  It is like yeast that a woman took and mixed in with three measures of flour until all of it was leavened.”  </a:t>
            </a:r>
          </a:p>
          <a:p>
            <a:pPr indent="-228600">
              <a:lnSpc>
                <a:spcPct val="90000"/>
              </a:lnSpc>
              <a:spcAft>
                <a:spcPts val="600"/>
              </a:spcAft>
            </a:pPr>
            <a:r>
              <a:rPr lang="en-US" sz="3200" dirty="0">
                <a:solidFill>
                  <a:srgbClr val="FFFFFF"/>
                </a:solidFill>
              </a:rPr>
              <a:t>Luke 13:20-21</a:t>
            </a:r>
          </a:p>
        </p:txBody>
      </p:sp>
    </p:spTree>
    <p:extLst>
      <p:ext uri="{BB962C8B-B14F-4D97-AF65-F5344CB8AC3E}">
        <p14:creationId xmlns:p14="http://schemas.microsoft.com/office/powerpoint/2010/main" val="103945141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258</TotalTime>
  <Words>730</Words>
  <Application>Microsoft Office PowerPoint</Application>
  <PresentationFormat>Widescreen</PresentationFormat>
  <Paragraphs>64</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Rastanty Cortez</vt:lpstr>
      <vt:lpstr>Office Theme</vt:lpstr>
      <vt:lpstr>PowerPoint Presentation</vt:lpstr>
      <vt:lpstr>           Welcome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Nancy Robinson</dc:creator>
  <cp:lastModifiedBy>Nancy Robinson</cp:lastModifiedBy>
  <cp:revision>17</cp:revision>
  <dcterms:created xsi:type="dcterms:W3CDTF">2023-07-08T01:30:16Z</dcterms:created>
  <dcterms:modified xsi:type="dcterms:W3CDTF">2023-07-08T11:57:31Z</dcterms:modified>
</cp:coreProperties>
</file>